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p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0.jpg" ContentType="image/jpeg"/>
  <Override PartName="/ppt/media/image11.jpg" ContentType="image/jpeg"/>
  <Override PartName="/ppt/media/image12.jpg" ContentType="image/jpeg"/>
  <Override PartName="/ppt/media/image13.jpg" ContentType="image/jpeg"/>
  <Override PartName="/ppt/media/image14.jpg" ContentType="image/jpeg"/>
  <Override PartName="/ppt/media/image15.jpg" ContentType="image/jpeg"/>
  <Override PartName="/ppt/media/image17.jpg" ContentType="image/jpeg"/>
  <Override PartName="/ppt/media/image18.jpg" ContentType="image/jpeg"/>
  <Override PartName="/ppt/media/image20.jpg" ContentType="image/jpeg"/>
  <Override PartName="/ppt/media/image21.jpg" ContentType="image/jpeg"/>
  <Override PartName="/ppt/media/image22.jpg" ContentType="image/jpeg"/>
  <Override PartName="/ppt/media/image23.jpg" ContentType="image/jpeg"/>
  <Override PartName="/ppt/media/image26.jpg" ContentType="image/jpeg"/>
  <Override PartName="/ppt/media/image27.jpg" ContentType="image/jpeg"/>
  <Override PartName="/ppt/media/image28.jpg" ContentType="image/jpeg"/>
  <Override PartName="/ppt/media/image29.jpg" ContentType="image/jpeg"/>
  <Override PartName="/ppt/media/image31.jpg" ContentType="image/jpeg"/>
  <Override PartName="/ppt/media/image32.jpg" ContentType="image/jpeg"/>
  <Override PartName="/ppt/media/image33.jpg" ContentType="image/jpeg"/>
  <Override PartName="/ppt/media/image34.jpg" ContentType="image/jpeg"/>
  <Override PartName="/ppt/media/image35.jpg" ContentType="image/jpeg"/>
  <Override PartName="/ppt/media/image36.jpg" ContentType="image/jpeg"/>
  <Override PartName="/ppt/media/image37.jpg" ContentType="image/jpeg"/>
  <Override PartName="/ppt/media/image38.jpg" ContentType="image/jpeg"/>
  <Override PartName="/ppt/media/image39.jpg" ContentType="image/jpeg"/>
  <Override PartName="/ppt/media/image41.jpg" ContentType="image/jpeg"/>
  <Override PartName="/ppt/media/image42.jpg" ContentType="image/jpeg"/>
  <Override PartName="/ppt/media/image44.jpg" ContentType="image/jpeg"/>
  <Override PartName="/ppt/media/image45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18"/>
  </p:notesMasterIdLst>
  <p:sldIdLst>
    <p:sldId id="259" r:id="rId2"/>
    <p:sldId id="278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35F8D"/>
    <a:srgbClr val="44608E"/>
    <a:srgbClr val="496799"/>
    <a:srgbClr val="226C9A"/>
    <a:srgbClr val="555FBB"/>
    <a:srgbClr val="6172C5"/>
    <a:srgbClr val="6983BD"/>
    <a:srgbClr val="4679E0"/>
    <a:srgbClr val="4A85DC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 autoAdjust="0"/>
    <p:restoredTop sz="94615" autoAdjust="0"/>
  </p:normalViewPr>
  <p:slideViewPr>
    <p:cSldViewPr>
      <p:cViewPr>
        <p:scale>
          <a:sx n="60" d="100"/>
          <a:sy n="60" d="100"/>
        </p:scale>
        <p:origin x="-2104" y="-6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F8324-098F-491B-8C46-710604105D70}" type="datetimeFigureOut">
              <a:rPr lang="en-US" smtClean="0"/>
              <a:pPr/>
              <a:t>4/29/14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4E3AF6-1CB6-4B70-8CE4-493A0BE176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04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H="1">
            <a:off x="2667000" y="0"/>
            <a:ext cx="6477000" cy="6858000"/>
          </a:xfrm>
          <a:prstGeom prst="rect">
            <a:avLst/>
          </a:prstGeom>
          <a:blipFill>
            <a:blip r:embed="rId2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16200000">
            <a:off x="-762000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 lIns="45720" tIns="0" rIns="45720">
            <a:noAutofit/>
          </a:bodyPr>
          <a:lstStyle>
            <a:lvl1pPr algn="r">
              <a:defRPr sz="42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1" name="Date Placeholder 30"/>
          <p:cNvSpPr>
            <a:spLocks noGrp="1"/>
          </p:cNvSpPr>
          <p:nvPr>
            <p:ph type="dt" sz="half" idx="10"/>
          </p:nvPr>
        </p:nvSpPr>
        <p:spPr>
          <a:xfrm>
            <a:off x="5871224" y="6557946"/>
            <a:ext cx="2002464" cy="226902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59421336-E781-47EC-B9C4-E5A79DD10FCF}" type="datetime1">
              <a:rPr lang="en-US" smtClean="0"/>
              <a:pPr/>
              <a:t>4/29/14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2819400" y="6557946"/>
            <a:ext cx="2927722" cy="228600"/>
          </a:xfrm>
        </p:spPr>
        <p:txBody>
          <a:bodyPr/>
          <a:lstStyle>
            <a:lvl1pPr>
              <a:defRPr lang="en-US" dirty="0">
                <a:solidFill>
                  <a:srgbClr val="FFFFFF"/>
                </a:solidFill>
              </a:defRPr>
            </a:lvl1pPr>
            <a:extLst/>
          </a:lstStyle>
          <a:p>
            <a:r>
              <a:rPr lang="en-US" smtClean="0"/>
              <a:t>© EnerNOC, Inc. 2012</a:t>
            </a:r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7880884" y="6556248"/>
            <a:ext cx="588336" cy="228600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7FD34E40-A69D-42AE-82AA-2A4C24D607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9A78021-0B36-4221-A8EB-515A495D6CD0}" type="datetime1">
              <a:rPr lang="en-US" smtClean="0"/>
              <a:pPr/>
              <a:t>4/29/14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© EnerNOC, Inc. 2012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FD34E40-A69D-42AE-82AA-2A4C24D607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42816" y="6557946"/>
            <a:ext cx="2002464" cy="226902"/>
          </a:xfrm>
        </p:spPr>
        <p:txBody>
          <a:bodyPr/>
          <a:lstStyle>
            <a:extLst/>
          </a:lstStyle>
          <a:p>
            <a:fld id="{F132634B-979B-4ADE-B915-BFC20846F6F1}" type="datetime1">
              <a:rPr lang="en-US" smtClean="0"/>
              <a:pPr/>
              <a:t>4/29/14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56248"/>
            <a:ext cx="3657600" cy="228600"/>
          </a:xfrm>
        </p:spPr>
        <p:txBody>
          <a:bodyPr/>
          <a:lstStyle>
            <a:extLst/>
          </a:lstStyle>
          <a:p>
            <a:r>
              <a:rPr lang="en-US" smtClean="0"/>
              <a:t>© EnerNOC, Inc. 2012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4496" y="6553200"/>
            <a:ext cx="588336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7FD34E40-A69D-42AE-82AA-2A4C24D607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30C26AA-E104-48F9-A939-6317935C9B75}" type="datetime1">
              <a:rPr lang="en-US" smtClean="0"/>
              <a:pPr/>
              <a:t>4/29/14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© EnerNOC, Inc. 2012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FD34E40-A69D-42AE-82AA-2A4C24D607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821837"/>
            <a:ext cx="6255488" cy="1362075"/>
          </a:xfrm>
        </p:spPr>
        <p:txBody>
          <a:bodyPr tIns="0" anchor="t"/>
          <a:lstStyle>
            <a:lvl1pPr algn="r">
              <a:buNone/>
              <a:defRPr sz="42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05000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238" y="6556810"/>
            <a:ext cx="2002464" cy="226902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2FA948BB-D852-42C0-ADA4-5417C0B894D3}" type="datetime1">
              <a:rPr lang="en-US" smtClean="0"/>
              <a:pPr/>
              <a:t>4/29/14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358" y="6556810"/>
            <a:ext cx="2895600" cy="228600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r>
              <a:rPr lang="en-US" smtClean="0"/>
              <a:t>© EnerNOC, Inc. 2012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3952" y="6555112"/>
            <a:ext cx="588336" cy="228600"/>
          </a:xfrm>
        </p:spPr>
        <p:txBody>
          <a:bodyPr/>
          <a:lstStyle>
            <a:extLst/>
          </a:lstStyle>
          <a:p>
            <a:fld id="{7FD34E40-A69D-42AE-82AA-2A4C24D607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78808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28AC78B-DAD4-43A8-9F03-865643D5FBA0}" type="datetime1">
              <a:rPr lang="en-US" smtClean="0"/>
              <a:pPr/>
              <a:t>4/29/14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© EnerNOC, Inc. 2012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FD34E40-A69D-42AE-82AA-2A4C24D607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8808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46C33F1-203B-4A40-A03E-B2EB0934B7EA}" type="datetime1">
              <a:rPr lang="en-US" smtClean="0"/>
              <a:pPr/>
              <a:t>4/29/14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© EnerNOC, Inc. 2012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FD34E40-A69D-42AE-82AA-2A4C24D607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AFB59B-AD39-4EF9-8FC5-3845A1AAA7A0}" type="datetime1">
              <a:rPr lang="en-US" smtClean="0"/>
              <a:pPr/>
              <a:t>4/29/14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© EnerNOC, Inc. 2012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FD34E40-A69D-42AE-82AA-2A4C24D607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5356AA0B-EE49-4BD4-B572-85BF334DA421}" type="datetime1">
              <a:rPr lang="en-US" smtClean="0"/>
              <a:pPr/>
              <a:t>4/29/14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r>
              <a:rPr lang="en-US" smtClean="0"/>
              <a:t>© EnerNOC, Inc. 2012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FD34E40-A69D-42AE-82AA-2A4C24D607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 anchor="b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FE4370-B5A1-4B13-A952-0B1100A4A150}" type="datetime1">
              <a:rPr lang="en-US" smtClean="0"/>
              <a:pPr/>
              <a:t>4/29/14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© EnerNOC, Inc. 2012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FD34E40-A69D-42AE-82AA-2A4C24D607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21240000">
            <a:off x="597968" y="1004668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 rot="21420000">
            <a:off x="596706" y="998816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 vert="horz" anchor="b"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vert="horz" wrap="square" lIns="82296" tIns="0" rIns="0" bIns="0" numCol="1" spcCol="0" rtlCol="0" fromWordArt="0" anchor="t" anchorCtr="0" forceAA="0" compatLnSpc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3000"/>
              <a:buFontTx/>
              <a:buNone/>
              <a:tabLst/>
              <a:defRPr/>
            </a:pPr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822040B-AB69-4332-9791-B4933B99B89A}" type="datetime1">
              <a:rPr lang="en-US" smtClean="0"/>
              <a:pPr/>
              <a:t>4/29/14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© EnerNOC, Inc. 2012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FD34E40-A69D-42AE-82AA-2A4C24D607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8153400" y="0"/>
            <a:ext cx="990600" cy="6858000"/>
          </a:xfrm>
          <a:prstGeom prst="rect">
            <a:avLst/>
          </a:prstGeom>
          <a:blipFill>
            <a:blip r:embed="rId13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1143000"/>
          </a:xfrm>
          <a:prstGeom prst="rect">
            <a:avLst/>
          </a:prstGeom>
        </p:spPr>
        <p:txBody>
          <a:bodyPr vert="horz" lIns="45720" tIns="0" rIns="45720" bIns="0" anchor="b" anchorCtr="0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idx="1"/>
          </p:nvPr>
        </p:nvSpPr>
        <p:spPr>
          <a:xfrm>
            <a:off x="457200" y="1609416"/>
            <a:ext cx="7239000" cy="484632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4245936" y="6557946"/>
            <a:ext cx="2002464" cy="22690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fld id="{C8DA081E-4DC6-4B34-9732-7A7BE2B467A9}" type="datetime1">
              <a:rPr lang="en-US" smtClean="0"/>
              <a:pPr/>
              <a:t>4/29/14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557946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r>
              <a:rPr lang="en-US" smtClean="0"/>
              <a:t>© EnerNOC, Inc. 2012</a:t>
            </a:r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6251448" y="6556248"/>
            <a:ext cx="588336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7FD34E40-A69D-42AE-82AA-2A4C24D607C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800" b="1" kern="1200" cap="all" baseline="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effectLst/>
          <a:latin typeface="+mj-lt"/>
          <a:ea typeface="+mj-ea"/>
          <a:cs typeface="+mj-cs"/>
        </a:defRPr>
      </a:lvl1pPr>
      <a:extLst/>
    </p:titleStyle>
    <p:bodyStyle>
      <a:lvl1pPr marL="274320" indent="-274320" algn="l" rtl="0" eaLnBrk="1" latinLnBrk="0" hangingPunct="1">
        <a:spcBef>
          <a:spcPts val="600"/>
        </a:spcBef>
        <a:buClr>
          <a:schemeClr val="tx2"/>
        </a:buClr>
        <a:buSzPct val="73000"/>
        <a:buFont typeface="Wingdings 2"/>
        <a:buChar char="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21208" indent="-228600" algn="l" rtl="0" eaLnBrk="1" latinLnBrk="0" hangingPunct="1">
        <a:spcBef>
          <a:spcPts val="500"/>
        </a:spcBef>
        <a:buClr>
          <a:schemeClr val="accent4"/>
        </a:buClr>
        <a:buSzPct val="80000"/>
        <a:buFont typeface="Wingdings 2"/>
        <a:buChar char=""/>
        <a:defRPr kumimoji="0" sz="23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2pPr>
      <a:lvl3pPr marL="758952" indent="-228600" algn="l" rtl="0" eaLnBrk="1" latinLnBrk="0" hangingPunct="1">
        <a:spcBef>
          <a:spcPts val="400"/>
        </a:spcBef>
        <a:buClr>
          <a:schemeClr val="accent4"/>
        </a:buClr>
        <a:buSzPct val="60000"/>
        <a:buFont typeface="Wingdings"/>
        <a:buChar char="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"/>
        <a:defRPr kumimoji="0" sz="20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4pPr>
      <a:lvl5pPr marL="1280160" indent="-228600" algn="l" rtl="0" eaLnBrk="1" latinLnBrk="0" hangingPunct="1">
        <a:spcBef>
          <a:spcPts val="400"/>
        </a:spcBef>
        <a:buClr>
          <a:schemeClr val="accent4"/>
        </a:buClr>
        <a:buSzPct val="70000"/>
        <a:buFont typeface="Wingdings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Relationship Id="rId3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4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4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4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4" Type="http://schemas.openxmlformats.org/officeDocument/2006/relationships/image" Target="../media/image45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hyperlink" Target="mailto:registrations@gsbcolombiatrip.com" TargetMode="External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400" y="50899"/>
            <a:ext cx="79248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GSB </a:t>
            </a:r>
          </a:p>
          <a:p>
            <a:pPr algn="ctr"/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Colombia!</a:t>
            </a:r>
          </a:p>
          <a:p>
            <a:pPr algn="ctr"/>
            <a:endParaRPr lang="en-US" sz="28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endParaRPr 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34E40-A69D-42AE-82AA-2A4C24D607C3}" type="slidenum">
              <a:rPr lang="en-US" sz="1600" smtClean="0">
                <a:latin typeface="Candara" pitchFamily="34" charset="0"/>
              </a:rPr>
              <a:pPr/>
              <a:t>1</a:t>
            </a:fld>
            <a:endParaRPr lang="en-US" sz="1600" dirty="0">
              <a:latin typeface="Candara" pitchFamily="34" charset="0"/>
            </a:endParaRPr>
          </a:p>
        </p:txBody>
      </p:sp>
      <p:pic>
        <p:nvPicPr>
          <p:cNvPr id="1026" name="Picture 2" descr="http://www.colombianadoptions.org/images/homeImg/colombianMap.jpg"/>
          <p:cNvPicPr>
            <a:picLocks noChangeAspect="1" noChangeArrowheads="1"/>
          </p:cNvPicPr>
          <p:nvPr/>
        </p:nvPicPr>
        <p:blipFill>
          <a:blip r:embed="rId2" cstate="print"/>
          <a:srcRect b="11922"/>
          <a:stretch>
            <a:fillRect/>
          </a:stretch>
        </p:blipFill>
        <p:spPr bwMode="auto">
          <a:xfrm>
            <a:off x="6248400" y="228600"/>
            <a:ext cx="1600200" cy="14838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" name="Picture 4" descr="http://2.bp.blogspot.com/-j-UO8_4hc4A/UICf66kM8gI/AAAAAAAAADI/Qnjf8H6XFnY/s1600/tayrona3.jpg"/>
          <p:cNvPicPr>
            <a:picLocks noChangeAspect="1" noChangeArrowheads="1"/>
          </p:cNvPicPr>
          <p:nvPr/>
        </p:nvPicPr>
        <p:blipFill>
          <a:blip r:embed="rId3" cstate="print"/>
          <a:srcRect r="17105"/>
          <a:stretch>
            <a:fillRect/>
          </a:stretch>
        </p:blipFill>
        <p:spPr bwMode="auto">
          <a:xfrm>
            <a:off x="4116628" y="2133600"/>
            <a:ext cx="3884372" cy="26334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Rectangle 9"/>
          <p:cNvSpPr/>
          <p:nvPr/>
        </p:nvSpPr>
        <p:spPr>
          <a:xfrm>
            <a:off x="2941733" y="5410200"/>
            <a:ext cx="237637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Hotels</a:t>
            </a:r>
            <a:endParaRPr lang="en-US" sz="32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Aug </a:t>
            </a:r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23 </a:t>
            </a:r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– 31</a:t>
            </a:r>
          </a:p>
        </p:txBody>
      </p:sp>
      <p:pic>
        <p:nvPicPr>
          <p:cNvPr id="1030" name="Picture 6" descr="File:CatedralPrimadaBogota2004-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2133600"/>
            <a:ext cx="3657600" cy="26289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34" name="Picture 10" descr="http://i4.ytimg.com/i/GwuxdEeCf0TIA2RbPOj-8g/mq1.jpg?v=500889f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1" y="195072"/>
            <a:ext cx="1481327" cy="14813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400" y="0"/>
            <a:ext cx="89916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GSB Colombia!</a:t>
            </a:r>
          </a:p>
          <a:p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Isla </a:t>
            </a:r>
            <a:r>
              <a:rPr lang="en-US" sz="36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Mucura</a:t>
            </a:r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en-US" sz="3600" b="1" dirty="0" smtClean="0">
                <a:solidFill>
                  <a:schemeClr val="tx2">
                    <a:lumMod val="50000"/>
                  </a:schemeClr>
                </a:solidFill>
              </a:rPr>
              <a:t>Punta Faro</a:t>
            </a:r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sz="28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endParaRPr 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34E40-A69D-42AE-82AA-2A4C24D607C3}" type="slidenum">
              <a:rPr lang="en-US" sz="1600" smtClean="0">
                <a:latin typeface="Candara" pitchFamily="34" charset="0"/>
              </a:rPr>
              <a:pPr/>
              <a:t>10</a:t>
            </a:fld>
            <a:endParaRPr lang="en-US" sz="1600" dirty="0">
              <a:latin typeface="Candar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1371600"/>
            <a:ext cx="4038600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Trip </a:t>
            </a:r>
            <a:r>
              <a:rPr lang="en-US" sz="2000" dirty="0" smtClean="0"/>
              <a:t>Advisor Link: Click Me</a:t>
            </a:r>
          </a:p>
          <a:p>
            <a:endParaRPr lang="en-US" sz="2000" dirty="0"/>
          </a:p>
          <a:p>
            <a:r>
              <a:rPr lang="en-US" sz="2000" dirty="0" smtClean="0"/>
              <a:t>Room Types &amp; Price/Night : </a:t>
            </a:r>
          </a:p>
          <a:p>
            <a:endParaRPr lang="en-US" sz="2000" dirty="0" smtClean="0"/>
          </a:p>
          <a:p>
            <a:pPr marL="342900" indent="-342900">
              <a:buFont typeface="Wingdings" charset="2"/>
              <a:buChar char="²"/>
            </a:pPr>
            <a:r>
              <a:rPr lang="en-US" sz="2000" dirty="0" smtClean="0"/>
              <a:t>Double - $190 (26 available)</a:t>
            </a:r>
          </a:p>
          <a:p>
            <a:pPr marL="342900" indent="-342900">
              <a:buFont typeface="Wingdings" charset="2"/>
              <a:buChar char="²"/>
            </a:pPr>
            <a:r>
              <a:rPr lang="en-US" sz="2000" dirty="0" smtClean="0"/>
              <a:t>Triple - $175 (9 available)</a:t>
            </a:r>
          </a:p>
          <a:p>
            <a:pPr marL="342900" indent="-342900">
              <a:buFont typeface="Wingdings" charset="2"/>
              <a:buChar char="²"/>
            </a:pPr>
            <a:r>
              <a:rPr lang="en-US" sz="2000" dirty="0" smtClean="0"/>
              <a:t>Quad - $150 (52 available)</a:t>
            </a:r>
          </a:p>
          <a:p>
            <a:pPr marL="342900" indent="-342900">
              <a:buFont typeface="Wingdings" charset="2"/>
              <a:buChar char="²"/>
            </a:pPr>
            <a:r>
              <a:rPr lang="en-US" sz="2000" dirty="0"/>
              <a:t>Alt Quad - $</a:t>
            </a:r>
            <a:r>
              <a:rPr lang="en-US" sz="2000" dirty="0" smtClean="0"/>
              <a:t>140 (32 available)</a:t>
            </a:r>
          </a:p>
          <a:p>
            <a:pPr marL="342900" indent="-342900">
              <a:buFont typeface="Wingdings" charset="2"/>
              <a:buChar char="²"/>
            </a:pPr>
            <a:r>
              <a:rPr lang="en-US" sz="2000" dirty="0" smtClean="0"/>
              <a:t>Quint - $110 (115 available)</a:t>
            </a:r>
          </a:p>
          <a:p>
            <a:pPr marL="342900" indent="-342900">
              <a:buFont typeface="Wingdings" charset="2"/>
              <a:buChar char="²"/>
            </a:pPr>
            <a:r>
              <a:rPr lang="en-US" sz="2000" dirty="0" smtClean="0"/>
              <a:t>Alt Quint - $100 (10 available)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>
              <a:spcAft>
                <a:spcPts val="600"/>
              </a:spcAft>
            </a:pPr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*Note Punta Faro is the only housing 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o</a:t>
            </a:r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ption for Isla </a:t>
            </a:r>
            <a:r>
              <a:rPr lang="en-US" sz="1600" dirty="0" err="1" smtClean="0">
                <a:solidFill>
                  <a:schemeClr val="tx2">
                    <a:lumMod val="50000"/>
                  </a:schemeClr>
                </a:solidFill>
              </a:rPr>
              <a:t>Mucura</a:t>
            </a: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00600" y="1595673"/>
            <a:ext cx="3147537" cy="17626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6759" y="4103858"/>
            <a:ext cx="3049441" cy="20514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53987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400" y="0"/>
            <a:ext cx="89916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GSB Colombia!</a:t>
            </a:r>
          </a:p>
          <a:p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Medellin</a:t>
            </a:r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en-US" sz="3600" b="1" dirty="0" smtClean="0">
                <a:solidFill>
                  <a:schemeClr val="tx2">
                    <a:lumMod val="50000"/>
                  </a:schemeClr>
                </a:solidFill>
              </a:rPr>
              <a:t>Hotel </a:t>
            </a:r>
            <a:r>
              <a:rPr lang="en-US" sz="3600" b="1" dirty="0" err="1" smtClean="0">
                <a:solidFill>
                  <a:schemeClr val="tx2">
                    <a:lumMod val="50000"/>
                  </a:schemeClr>
                </a:solidFill>
              </a:rPr>
              <a:t>Charlee</a:t>
            </a:r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sz="28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endParaRPr 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34E40-A69D-42AE-82AA-2A4C24D607C3}" type="slidenum">
              <a:rPr lang="en-US" sz="1600" smtClean="0">
                <a:latin typeface="Candara" pitchFamily="34" charset="0"/>
              </a:rPr>
              <a:pPr/>
              <a:t>11</a:t>
            </a:fld>
            <a:endParaRPr lang="en-US" sz="1600" dirty="0">
              <a:latin typeface="Candar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1371600"/>
            <a:ext cx="4038600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Trip </a:t>
            </a:r>
            <a:r>
              <a:rPr lang="en-US" sz="2000" dirty="0" smtClean="0"/>
              <a:t>Advisor Link: Click Me</a:t>
            </a:r>
          </a:p>
          <a:p>
            <a:endParaRPr lang="en-US" sz="2000" dirty="0"/>
          </a:p>
          <a:p>
            <a:r>
              <a:rPr lang="en-US" sz="2000" dirty="0" smtClean="0"/>
              <a:t>Room Types &amp; Price/Night : </a:t>
            </a:r>
          </a:p>
          <a:p>
            <a:endParaRPr lang="en-US" sz="2000" dirty="0" smtClean="0"/>
          </a:p>
          <a:p>
            <a:pPr marL="342900" indent="-342900">
              <a:buFont typeface="Wingdings" charset="2"/>
              <a:buChar char="²"/>
            </a:pPr>
            <a:r>
              <a:rPr lang="en-US" sz="2000" dirty="0" smtClean="0"/>
              <a:t>1 Double - $185 (20 available)</a:t>
            </a:r>
          </a:p>
          <a:p>
            <a:pPr marL="342900" indent="-342900">
              <a:buFont typeface="Wingdings" charset="2"/>
              <a:buChar char="²"/>
            </a:pPr>
            <a:r>
              <a:rPr lang="en-US" sz="2000" dirty="0" smtClean="0"/>
              <a:t>2 Singles - $150 (20 available)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4400" y="1219200"/>
            <a:ext cx="2928486" cy="22918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3733800"/>
            <a:ext cx="2621285" cy="20514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4400" y="3810000"/>
            <a:ext cx="2928486" cy="22918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34987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400" y="0"/>
            <a:ext cx="89916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GSB Colombia!</a:t>
            </a:r>
          </a:p>
          <a:p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Medellin</a:t>
            </a:r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en-US" sz="3600" b="1" dirty="0" smtClean="0">
                <a:solidFill>
                  <a:schemeClr val="tx2">
                    <a:lumMod val="50000"/>
                  </a:schemeClr>
                </a:solidFill>
              </a:rPr>
              <a:t>Hotel Park</a:t>
            </a:r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sz="28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r>
              <a:rPr lang="en-US" sz="2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/>
            </a:r>
            <a:endParaRPr 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34E40-A69D-42AE-82AA-2A4C24D607C3}" type="slidenum">
              <a:rPr lang="en-US" sz="1600" smtClean="0">
                <a:latin typeface="Candara" pitchFamily="34" charset="0"/>
              </a:rPr>
              <a:pPr/>
              <a:t>12</a:t>
            </a:fld>
            <a:endParaRPr lang="en-US" sz="1600" dirty="0">
              <a:latin typeface="Candar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1371600"/>
            <a:ext cx="4038600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Trip </a:t>
            </a:r>
            <a:r>
              <a:rPr lang="en-US" sz="2000" dirty="0" smtClean="0"/>
              <a:t>Advisor Link: Click Me</a:t>
            </a:r>
          </a:p>
          <a:p>
            <a:endParaRPr lang="en-US" sz="2000" dirty="0"/>
          </a:p>
          <a:p>
            <a:r>
              <a:rPr lang="en-US" sz="2000" dirty="0" smtClean="0"/>
              <a:t>Room Types &amp; Price/Night : </a:t>
            </a:r>
          </a:p>
          <a:p>
            <a:endParaRPr lang="en-US" sz="2000" dirty="0" smtClean="0"/>
          </a:p>
          <a:p>
            <a:pPr marL="342900" indent="-342900">
              <a:buFont typeface="Wingdings" charset="2"/>
              <a:buChar char="²"/>
            </a:pPr>
            <a:r>
              <a:rPr lang="en-US" sz="2000" dirty="0" smtClean="0"/>
              <a:t>1 Double - $100 (</a:t>
            </a:r>
            <a:r>
              <a:rPr lang="en-US" sz="2000" dirty="0"/>
              <a:t>5</a:t>
            </a:r>
            <a:r>
              <a:rPr lang="en-US" sz="2000" dirty="0" smtClean="0"/>
              <a:t>0 available)</a:t>
            </a:r>
          </a:p>
          <a:p>
            <a:pPr marL="342900" indent="-342900">
              <a:buFont typeface="Wingdings" charset="2"/>
              <a:buChar char="²"/>
            </a:pPr>
            <a:r>
              <a:rPr lang="en-US" sz="2000" dirty="0" smtClean="0"/>
              <a:t>2 Singles - $100 (20 available)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4400" y="1563282"/>
            <a:ext cx="2928486" cy="16036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00" y="3886200"/>
            <a:ext cx="3549247" cy="21189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4400" y="4081754"/>
            <a:ext cx="2928486" cy="17483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97385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400" y="0"/>
            <a:ext cx="89916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GSB Colombia!</a:t>
            </a:r>
          </a:p>
          <a:p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Medellin</a:t>
            </a:r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en-US" sz="3600" b="1" dirty="0" smtClean="0">
                <a:solidFill>
                  <a:schemeClr val="tx2">
                    <a:lumMod val="50000"/>
                  </a:schemeClr>
                </a:solidFill>
              </a:rPr>
              <a:t>Hotel </a:t>
            </a:r>
            <a:r>
              <a:rPr lang="en-US" sz="3600" b="1" dirty="0" err="1" smtClean="0">
                <a:solidFill>
                  <a:schemeClr val="tx2">
                    <a:lumMod val="50000"/>
                  </a:schemeClr>
                </a:solidFill>
              </a:rPr>
              <a:t>Dann</a:t>
            </a:r>
            <a:r>
              <a:rPr lang="en-US" sz="3600" b="1" dirty="0" smtClean="0">
                <a:solidFill>
                  <a:schemeClr val="tx2">
                    <a:lumMod val="50000"/>
                  </a:schemeClr>
                </a:solidFill>
              </a:rPr>
              <a:t> Carlton</a:t>
            </a:r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sz="28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r>
              <a:rPr lang="en-US" sz="2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/>
            </a:r>
            <a:endParaRPr 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34E40-A69D-42AE-82AA-2A4C24D607C3}" type="slidenum">
              <a:rPr lang="en-US" sz="1600" smtClean="0">
                <a:latin typeface="Candara" pitchFamily="34" charset="0"/>
              </a:rPr>
              <a:pPr/>
              <a:t>13</a:t>
            </a:fld>
            <a:endParaRPr lang="en-US" sz="1600" dirty="0">
              <a:latin typeface="Candar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1371600"/>
            <a:ext cx="4038600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Trip </a:t>
            </a:r>
            <a:r>
              <a:rPr lang="en-US" sz="2000" dirty="0" smtClean="0"/>
              <a:t>Advisor Link: Click Me</a:t>
            </a:r>
          </a:p>
          <a:p>
            <a:endParaRPr lang="en-US" sz="2000" dirty="0"/>
          </a:p>
          <a:p>
            <a:r>
              <a:rPr lang="en-US" sz="2000" dirty="0" smtClean="0"/>
              <a:t>Room Types &amp; Price/Night : </a:t>
            </a:r>
          </a:p>
          <a:p>
            <a:endParaRPr lang="en-US" sz="2000" dirty="0" smtClean="0"/>
          </a:p>
          <a:p>
            <a:pPr marL="342900" indent="-342900">
              <a:buFont typeface="Wingdings" charset="2"/>
              <a:buChar char="²"/>
            </a:pPr>
            <a:r>
              <a:rPr lang="en-US" sz="2000" dirty="0" smtClean="0"/>
              <a:t>1 Double - $95 (40 available)</a:t>
            </a:r>
          </a:p>
          <a:p>
            <a:pPr marL="342900" indent="-342900">
              <a:buFont typeface="Wingdings" charset="2"/>
              <a:buChar char="²"/>
            </a:pPr>
            <a:r>
              <a:rPr lang="en-US" sz="2000" dirty="0" smtClean="0"/>
              <a:t>2 Singles - $95 (30 available)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19600" y="1524000"/>
            <a:ext cx="3450107" cy="19419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3505200"/>
            <a:ext cx="2113544" cy="28127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1000" y="3886200"/>
            <a:ext cx="3464591" cy="23039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96179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400" y="0"/>
            <a:ext cx="89916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GSB Colombia!</a:t>
            </a:r>
          </a:p>
          <a:p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Medellin</a:t>
            </a:r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en-US" sz="3600" b="1" dirty="0" smtClean="0">
                <a:solidFill>
                  <a:schemeClr val="tx2">
                    <a:lumMod val="50000"/>
                  </a:schemeClr>
                </a:solidFill>
              </a:rPr>
              <a:t>Hotel Art</a:t>
            </a:r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sz="28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r>
              <a:rPr lang="en-US" sz="2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/>
            </a:r>
            <a:endParaRPr 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34E40-A69D-42AE-82AA-2A4C24D607C3}" type="slidenum">
              <a:rPr lang="en-US" sz="1600" smtClean="0">
                <a:latin typeface="Candara" pitchFamily="34" charset="0"/>
              </a:rPr>
              <a:pPr/>
              <a:t>14</a:t>
            </a:fld>
            <a:endParaRPr lang="en-US" sz="1600" dirty="0">
              <a:latin typeface="Candar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1371600"/>
            <a:ext cx="4038600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Trip </a:t>
            </a:r>
            <a:r>
              <a:rPr lang="en-US" sz="2000" dirty="0" smtClean="0"/>
              <a:t>Advisor Link: Click Me</a:t>
            </a:r>
          </a:p>
          <a:p>
            <a:endParaRPr lang="en-US" sz="2000" dirty="0"/>
          </a:p>
          <a:p>
            <a:r>
              <a:rPr lang="en-US" sz="2000" dirty="0" smtClean="0"/>
              <a:t>Room Types &amp; Price/Night : </a:t>
            </a:r>
          </a:p>
          <a:p>
            <a:endParaRPr lang="en-US" sz="2000" dirty="0" smtClean="0"/>
          </a:p>
          <a:p>
            <a:pPr marL="342900" indent="-342900">
              <a:buFont typeface="Wingdings" charset="2"/>
              <a:buChar char="²"/>
            </a:pPr>
            <a:r>
              <a:rPr lang="en-US" sz="2000" dirty="0" smtClean="0"/>
              <a:t>1 Double - $65 (20 available)</a:t>
            </a:r>
          </a:p>
          <a:p>
            <a:pPr marL="342900" indent="-342900">
              <a:buFont typeface="Wingdings" charset="2"/>
              <a:buChar char="²"/>
            </a:pPr>
            <a:r>
              <a:rPr lang="en-US" sz="2000" dirty="0" smtClean="0"/>
              <a:t>2 Singles - $65 (60 available)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88215" y="1524000"/>
            <a:ext cx="2912877" cy="19419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4114800"/>
            <a:ext cx="3068302" cy="16802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1000" y="4089538"/>
            <a:ext cx="3464591" cy="18972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77895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400" y="0"/>
            <a:ext cx="89916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GSB </a:t>
            </a:r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Colombia!</a:t>
            </a:r>
          </a:p>
          <a:p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Bogot</a:t>
            </a:r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á</a:t>
            </a:r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en-US" sz="3600" b="1" dirty="0" smtClean="0">
                <a:solidFill>
                  <a:schemeClr val="tx2">
                    <a:lumMod val="50000"/>
                  </a:schemeClr>
                </a:solidFill>
              </a:rPr>
              <a:t>Casa </a:t>
            </a:r>
            <a:r>
              <a:rPr lang="en-US" sz="3600" b="1" dirty="0" err="1" smtClean="0">
                <a:solidFill>
                  <a:schemeClr val="tx2">
                    <a:lumMod val="50000"/>
                  </a:schemeClr>
                </a:solidFill>
              </a:rPr>
              <a:t>Dann</a:t>
            </a:r>
            <a:r>
              <a:rPr lang="en-US" sz="3600" b="1" dirty="0" smtClean="0">
                <a:solidFill>
                  <a:schemeClr val="tx2">
                    <a:lumMod val="50000"/>
                  </a:schemeClr>
                </a:solidFill>
              </a:rPr>
              <a:t> Carlton</a:t>
            </a:r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sz="28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r>
              <a:rPr lang="en-US" sz="2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/>
            </a:r>
            <a:endParaRPr 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34E40-A69D-42AE-82AA-2A4C24D607C3}" type="slidenum">
              <a:rPr lang="en-US" sz="1600" smtClean="0">
                <a:latin typeface="Candara" pitchFamily="34" charset="0"/>
              </a:rPr>
              <a:pPr/>
              <a:t>15</a:t>
            </a:fld>
            <a:endParaRPr lang="en-US" sz="1600" dirty="0">
              <a:latin typeface="Candar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1371600"/>
            <a:ext cx="4038600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Trip </a:t>
            </a:r>
            <a:r>
              <a:rPr lang="en-US" sz="2000" dirty="0" smtClean="0"/>
              <a:t>Advisor Link: Click Me</a:t>
            </a:r>
          </a:p>
          <a:p>
            <a:endParaRPr lang="en-US" sz="2000" dirty="0"/>
          </a:p>
          <a:p>
            <a:r>
              <a:rPr lang="en-US" sz="2000" dirty="0" smtClean="0"/>
              <a:t>Price : $75/night</a:t>
            </a:r>
          </a:p>
          <a:p>
            <a:endParaRPr lang="en-US" sz="2000" dirty="0"/>
          </a:p>
          <a:p>
            <a:r>
              <a:rPr lang="en-US" sz="2000" dirty="0" smtClean="0"/>
              <a:t>*Note this is the only hotel choice for Bogot</a:t>
            </a:r>
            <a:r>
              <a:rPr lang="en-US" sz="2000" dirty="0" smtClean="0"/>
              <a:t>á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85237" y="1524000"/>
            <a:ext cx="2918833" cy="19419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0" y="4191000"/>
            <a:ext cx="2951613" cy="19637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3800" y="4374744"/>
            <a:ext cx="3921791" cy="15019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02707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400" y="50899"/>
            <a:ext cx="79248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Questions?</a:t>
            </a:r>
            <a:endParaRPr lang="en-US" sz="5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US" sz="28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endParaRPr 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34E40-A69D-42AE-82AA-2A4C24D607C3}" type="slidenum">
              <a:rPr lang="en-US" sz="1600" smtClean="0">
                <a:latin typeface="Candara" pitchFamily="34" charset="0"/>
              </a:rPr>
              <a:pPr/>
              <a:t>16</a:t>
            </a:fld>
            <a:endParaRPr lang="en-US" sz="1600" dirty="0">
              <a:latin typeface="Candara" pitchFamily="34" charset="0"/>
            </a:endParaRPr>
          </a:p>
        </p:txBody>
      </p:sp>
      <p:pic>
        <p:nvPicPr>
          <p:cNvPr id="1026" name="Picture 2" descr="http://www.colombianadoptions.org/images/homeImg/colombianMap.jpg"/>
          <p:cNvPicPr>
            <a:picLocks noChangeAspect="1" noChangeArrowheads="1"/>
          </p:cNvPicPr>
          <p:nvPr/>
        </p:nvPicPr>
        <p:blipFill>
          <a:blip r:embed="rId2" cstate="print"/>
          <a:srcRect b="11922"/>
          <a:stretch>
            <a:fillRect/>
          </a:stretch>
        </p:blipFill>
        <p:spPr bwMode="auto">
          <a:xfrm>
            <a:off x="6248400" y="228600"/>
            <a:ext cx="1600200" cy="14838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" name="Picture 4" descr="http://2.bp.blogspot.com/-j-UO8_4hc4A/UICf66kM8gI/AAAAAAAAADI/Qnjf8H6XFnY/s1600/tayrona3.jpg"/>
          <p:cNvPicPr>
            <a:picLocks noChangeAspect="1" noChangeArrowheads="1"/>
          </p:cNvPicPr>
          <p:nvPr/>
        </p:nvPicPr>
        <p:blipFill>
          <a:blip r:embed="rId3" cstate="print"/>
          <a:srcRect r="17105"/>
          <a:stretch>
            <a:fillRect/>
          </a:stretch>
        </p:blipFill>
        <p:spPr bwMode="auto">
          <a:xfrm>
            <a:off x="4116628" y="2133600"/>
            <a:ext cx="3884372" cy="26334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Rectangle 9"/>
          <p:cNvSpPr/>
          <p:nvPr/>
        </p:nvSpPr>
        <p:spPr>
          <a:xfrm>
            <a:off x="685800" y="5029200"/>
            <a:ext cx="689163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hlinkClick r:id="rId4"/>
              </a:rPr>
              <a:t>Contact: </a:t>
            </a:r>
          </a:p>
          <a:p>
            <a:pPr algn="ctr"/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hlinkClick r:id="rId4"/>
              </a:rPr>
              <a:t>registration@gsbcolombiatrip.com</a:t>
            </a:r>
            <a:endParaRPr lang="en-US" sz="32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en-US" sz="32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info@gsbcolombiatrip.com</a:t>
            </a:r>
            <a:endParaRPr lang="en-US" sz="32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30" name="Picture 6" descr="File:CatedralPrimadaBogota2004-7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2133600"/>
            <a:ext cx="3657600" cy="26289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34" name="Picture 10" descr="http://i4.ytimg.com/i/GwuxdEeCf0TIA2RbPOj-8g/mq1.jpg?v=500889fb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1001" y="195072"/>
            <a:ext cx="1481327" cy="14813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69115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400" y="0"/>
            <a:ext cx="89916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GSB Colombia!</a:t>
            </a:r>
          </a:p>
          <a:p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Cartagena </a:t>
            </a:r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en-US" sz="3600" b="1" dirty="0" smtClean="0">
                <a:solidFill>
                  <a:schemeClr val="tx2">
                    <a:lumMod val="50000"/>
                  </a:schemeClr>
                </a:solidFill>
              </a:rPr>
              <a:t>Hotel Portal San Diego</a:t>
            </a:r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sz="28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endParaRPr 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34E40-A69D-42AE-82AA-2A4C24D607C3}" type="slidenum">
              <a:rPr lang="en-US" sz="1600" smtClean="0">
                <a:latin typeface="Candara" pitchFamily="34" charset="0"/>
              </a:rPr>
              <a:pPr/>
              <a:t>2</a:t>
            </a:fld>
            <a:endParaRPr lang="en-US" sz="1600" dirty="0">
              <a:latin typeface="Candar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1371600"/>
            <a:ext cx="403860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Trip </a:t>
            </a:r>
            <a:r>
              <a:rPr lang="en-US" sz="2000" dirty="0" smtClean="0"/>
              <a:t>Advisor Link: Click Me</a:t>
            </a:r>
          </a:p>
          <a:p>
            <a:endParaRPr lang="en-US" sz="2000" dirty="0"/>
          </a:p>
          <a:p>
            <a:r>
              <a:rPr lang="en-US" sz="2000" dirty="0"/>
              <a:t>Room Types &amp; Price/Night : </a:t>
            </a:r>
          </a:p>
          <a:p>
            <a:endParaRPr lang="en-US" sz="2000" dirty="0"/>
          </a:p>
          <a:p>
            <a:pPr marL="342900" indent="-342900">
              <a:buFont typeface="Wingdings" charset="2"/>
              <a:buChar char="²"/>
            </a:pPr>
            <a:r>
              <a:rPr lang="en-US" sz="2000" dirty="0"/>
              <a:t>1 Double - </a:t>
            </a:r>
            <a:r>
              <a:rPr lang="en-US" sz="2000" dirty="0" smtClean="0"/>
              <a:t>$59 (22 </a:t>
            </a:r>
            <a:r>
              <a:rPr lang="en-US" sz="2000" dirty="0"/>
              <a:t>available)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3809999"/>
            <a:ext cx="2514600" cy="28221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29200" y="1295400"/>
            <a:ext cx="2286000" cy="33575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55672" y="4876800"/>
            <a:ext cx="3288127" cy="16530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55538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400" y="0"/>
            <a:ext cx="89916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GSB Colombia!</a:t>
            </a:r>
          </a:p>
          <a:p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Cartagena </a:t>
            </a:r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en-US" sz="3600" b="1" dirty="0" smtClean="0">
                <a:solidFill>
                  <a:schemeClr val="tx2">
                    <a:lumMod val="50000"/>
                  </a:schemeClr>
                </a:solidFill>
              </a:rPr>
              <a:t>Don Pedro Heredia</a:t>
            </a:r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sz="28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endParaRPr 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34E40-A69D-42AE-82AA-2A4C24D607C3}" type="slidenum">
              <a:rPr lang="en-US" sz="1600" smtClean="0">
                <a:latin typeface="Candara" pitchFamily="34" charset="0"/>
              </a:rPr>
              <a:pPr/>
              <a:t>3</a:t>
            </a:fld>
            <a:endParaRPr lang="en-US" sz="1600" dirty="0">
              <a:latin typeface="Candar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1371600"/>
            <a:ext cx="40386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Trip </a:t>
            </a:r>
            <a:r>
              <a:rPr lang="en-US" sz="2000" dirty="0" smtClean="0"/>
              <a:t>Advisor Link: Click Me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Room Types &amp; Price/Night : </a:t>
            </a:r>
          </a:p>
          <a:p>
            <a:endParaRPr lang="en-US" sz="2000" dirty="0"/>
          </a:p>
          <a:p>
            <a:pPr marL="342900" indent="-342900">
              <a:buFont typeface="Wingdings" charset="2"/>
              <a:buChar char="²"/>
            </a:pPr>
            <a:r>
              <a:rPr lang="en-US" sz="2000" dirty="0"/>
              <a:t>1 Double - </a:t>
            </a:r>
            <a:r>
              <a:rPr lang="en-US" sz="2000" dirty="0" smtClean="0"/>
              <a:t>$64 (22 available</a:t>
            </a:r>
            <a:r>
              <a:rPr lang="en-US" sz="2000" dirty="0"/>
              <a:t>)</a:t>
            </a:r>
          </a:p>
          <a:p>
            <a:pPr marL="342900" indent="-342900">
              <a:buFont typeface="Wingdings" charset="2"/>
              <a:buChar char="²"/>
            </a:pPr>
            <a:r>
              <a:rPr lang="en-US" sz="2000" dirty="0"/>
              <a:t>2 Singles - </a:t>
            </a:r>
            <a:r>
              <a:rPr lang="en-US" sz="2000" dirty="0" smtClean="0"/>
              <a:t>$64 (18 </a:t>
            </a:r>
            <a:r>
              <a:rPr lang="en-US" sz="2000" dirty="0"/>
              <a:t>available)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3400" y="1600200"/>
            <a:ext cx="3998119" cy="45849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" name="Picture 1" descr="c-pedro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267200"/>
            <a:ext cx="28829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92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400" y="0"/>
            <a:ext cx="89916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GSB Colombia!</a:t>
            </a:r>
          </a:p>
          <a:p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Cartagena </a:t>
            </a:r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en-US" sz="3600" b="1" dirty="0" smtClean="0">
                <a:solidFill>
                  <a:schemeClr val="tx2">
                    <a:lumMod val="50000"/>
                  </a:schemeClr>
                </a:solidFill>
              </a:rPr>
              <a:t>Hotel 3 Banderas</a:t>
            </a:r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sz="28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endParaRPr 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34E40-A69D-42AE-82AA-2A4C24D607C3}" type="slidenum">
              <a:rPr lang="en-US" sz="1600" smtClean="0">
                <a:latin typeface="Candara" pitchFamily="34" charset="0"/>
              </a:rPr>
              <a:pPr/>
              <a:t>4</a:t>
            </a:fld>
            <a:endParaRPr lang="en-US" sz="1600" dirty="0">
              <a:latin typeface="Candar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1371600"/>
            <a:ext cx="40386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Trip </a:t>
            </a:r>
            <a:r>
              <a:rPr lang="en-US" sz="2000" dirty="0" smtClean="0"/>
              <a:t>Advisor Link: Click Me</a:t>
            </a:r>
          </a:p>
          <a:p>
            <a:endParaRPr lang="en-US" sz="2000" dirty="0"/>
          </a:p>
          <a:p>
            <a:r>
              <a:rPr lang="en-US" sz="2000" dirty="0"/>
              <a:t>Room Types &amp; Price/Night : </a:t>
            </a:r>
          </a:p>
          <a:p>
            <a:endParaRPr lang="en-US" sz="2000" dirty="0"/>
          </a:p>
          <a:p>
            <a:pPr marL="342900" indent="-342900">
              <a:buFont typeface="Wingdings" charset="2"/>
              <a:buChar char="²"/>
            </a:pPr>
            <a:r>
              <a:rPr lang="en-US" sz="2000" dirty="0"/>
              <a:t>1 Double - </a:t>
            </a:r>
            <a:r>
              <a:rPr lang="en-US" sz="2000" dirty="0" smtClean="0"/>
              <a:t>$69 (34 </a:t>
            </a:r>
            <a:r>
              <a:rPr lang="en-US" sz="2000" dirty="0"/>
              <a:t>available)</a:t>
            </a:r>
          </a:p>
          <a:p>
            <a:pPr marL="342900" indent="-342900">
              <a:buFont typeface="Wingdings" charset="2"/>
              <a:buChar char="²"/>
            </a:pPr>
            <a:r>
              <a:rPr lang="en-US" sz="2000" dirty="0"/>
              <a:t>2 Singles - </a:t>
            </a:r>
            <a:r>
              <a:rPr lang="en-US" sz="2000" dirty="0" smtClean="0"/>
              <a:t>$69 (12 </a:t>
            </a:r>
            <a:r>
              <a:rPr lang="en-US" sz="2000" dirty="0"/>
              <a:t>available)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5708" y="3809999"/>
            <a:ext cx="1879583" cy="28221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29200" y="1450181"/>
            <a:ext cx="2286000" cy="3048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8734" y="4876800"/>
            <a:ext cx="2482003" cy="16530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23076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400" y="0"/>
            <a:ext cx="89916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GSB Colombia!</a:t>
            </a:r>
          </a:p>
          <a:p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Cartagena </a:t>
            </a:r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en-US" sz="3600" b="1" dirty="0" smtClean="0">
                <a:solidFill>
                  <a:schemeClr val="tx2">
                    <a:lumMod val="50000"/>
                  </a:schemeClr>
                </a:solidFill>
              </a:rPr>
              <a:t>Hotel </a:t>
            </a:r>
            <a:r>
              <a:rPr lang="en-US" sz="3600" b="1" dirty="0" err="1" smtClean="0">
                <a:solidFill>
                  <a:schemeClr val="tx2">
                    <a:lumMod val="50000"/>
                  </a:schemeClr>
                </a:solidFill>
              </a:rPr>
              <a:t>Carretas</a:t>
            </a:r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sz="28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endParaRPr 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34E40-A69D-42AE-82AA-2A4C24D607C3}" type="slidenum">
              <a:rPr lang="en-US" sz="1600" smtClean="0">
                <a:latin typeface="Candara" pitchFamily="34" charset="0"/>
              </a:rPr>
              <a:pPr/>
              <a:t>5</a:t>
            </a:fld>
            <a:endParaRPr lang="en-US" sz="1600" dirty="0">
              <a:latin typeface="Candar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1371600"/>
            <a:ext cx="40386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Trip </a:t>
            </a:r>
            <a:r>
              <a:rPr lang="en-US" sz="2000" dirty="0" smtClean="0"/>
              <a:t>Advisor Link: Click Me</a:t>
            </a:r>
          </a:p>
          <a:p>
            <a:endParaRPr lang="en-US" sz="2000" dirty="0"/>
          </a:p>
          <a:p>
            <a:r>
              <a:rPr lang="en-US" sz="2000" dirty="0"/>
              <a:t>Room Types &amp; Price/Night : </a:t>
            </a:r>
          </a:p>
          <a:p>
            <a:endParaRPr lang="en-US" sz="2000" dirty="0"/>
          </a:p>
          <a:p>
            <a:pPr marL="342900" indent="-342900">
              <a:buFont typeface="Wingdings" charset="2"/>
              <a:buChar char="²"/>
            </a:pPr>
            <a:r>
              <a:rPr lang="en-US" sz="2000" dirty="0"/>
              <a:t>1 Double - </a:t>
            </a:r>
            <a:r>
              <a:rPr lang="en-US" sz="2000" dirty="0" smtClean="0"/>
              <a:t>$98 </a:t>
            </a:r>
            <a:r>
              <a:rPr lang="en-US" sz="2000" dirty="0"/>
              <a:t>(</a:t>
            </a:r>
            <a:r>
              <a:rPr lang="en-US" sz="2000" dirty="0" smtClean="0"/>
              <a:t>12 </a:t>
            </a:r>
            <a:r>
              <a:rPr lang="en-US" sz="2000" dirty="0"/>
              <a:t>available)</a:t>
            </a:r>
          </a:p>
          <a:p>
            <a:pPr marL="342900" indent="-342900">
              <a:buFont typeface="Wingdings" charset="2"/>
              <a:buChar char="²"/>
            </a:pPr>
            <a:r>
              <a:rPr lang="en-US" sz="2000" dirty="0"/>
              <a:t>2 Singles - </a:t>
            </a:r>
            <a:r>
              <a:rPr lang="en-US" sz="2000" dirty="0" smtClean="0"/>
              <a:t>$98 (8 </a:t>
            </a:r>
            <a:r>
              <a:rPr lang="en-US" sz="2000" dirty="0"/>
              <a:t>available)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4038600"/>
            <a:ext cx="2806691" cy="24137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95800" y="2057400"/>
            <a:ext cx="3323119" cy="22032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0595" y="4876800"/>
            <a:ext cx="2478281" cy="16530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3552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400" y="0"/>
            <a:ext cx="89916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GSB Colombia!</a:t>
            </a:r>
          </a:p>
          <a:p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Cartagena </a:t>
            </a:r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en-US" sz="3600" b="1" dirty="0" smtClean="0">
                <a:solidFill>
                  <a:schemeClr val="tx2">
                    <a:lumMod val="50000"/>
                  </a:schemeClr>
                </a:solidFill>
              </a:rPr>
              <a:t>Monterrey</a:t>
            </a:r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sz="28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endParaRPr 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34E40-A69D-42AE-82AA-2A4C24D607C3}" type="slidenum">
              <a:rPr lang="en-US" sz="1600" smtClean="0">
                <a:latin typeface="Candara" pitchFamily="34" charset="0"/>
              </a:rPr>
              <a:pPr/>
              <a:t>6</a:t>
            </a:fld>
            <a:endParaRPr lang="en-US" sz="1600" dirty="0">
              <a:latin typeface="Candar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1371600"/>
            <a:ext cx="40386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Trip </a:t>
            </a:r>
            <a:r>
              <a:rPr lang="en-US" sz="2000" dirty="0" smtClean="0"/>
              <a:t>Advisor Link: Click Me</a:t>
            </a:r>
          </a:p>
          <a:p>
            <a:endParaRPr lang="en-US" sz="2000" dirty="0"/>
          </a:p>
          <a:p>
            <a:r>
              <a:rPr lang="en-US" sz="2000" dirty="0"/>
              <a:t>Room Types &amp; Price/Night : </a:t>
            </a:r>
          </a:p>
          <a:p>
            <a:endParaRPr lang="en-US" sz="2000" dirty="0"/>
          </a:p>
          <a:p>
            <a:pPr marL="342900" indent="-342900">
              <a:buFont typeface="Wingdings" charset="2"/>
              <a:buChar char="²"/>
            </a:pPr>
            <a:r>
              <a:rPr lang="en-US" sz="2000" dirty="0"/>
              <a:t>1 Double - </a:t>
            </a:r>
            <a:r>
              <a:rPr lang="en-US" sz="2000" dirty="0" smtClean="0"/>
              <a:t>$101 (36 </a:t>
            </a:r>
            <a:r>
              <a:rPr lang="en-US" sz="2000" dirty="0"/>
              <a:t>available)</a:t>
            </a:r>
          </a:p>
          <a:p>
            <a:pPr marL="342900" indent="-342900">
              <a:buFont typeface="Wingdings" charset="2"/>
              <a:buChar char="²"/>
            </a:pPr>
            <a:r>
              <a:rPr lang="en-US" sz="2000" dirty="0"/>
              <a:t>2 Singles - </a:t>
            </a:r>
            <a:r>
              <a:rPr lang="en-US" sz="2000" dirty="0" smtClean="0"/>
              <a:t>$101 (14 </a:t>
            </a:r>
            <a:r>
              <a:rPr lang="en-US" sz="2000" dirty="0"/>
              <a:t>available)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00" y="3810000"/>
            <a:ext cx="1941586" cy="28220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95800" y="1752600"/>
            <a:ext cx="2937637" cy="22032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1000" y="4421755"/>
            <a:ext cx="2810744" cy="21080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46767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400" y="0"/>
            <a:ext cx="89916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GSB Colombia!</a:t>
            </a:r>
          </a:p>
          <a:p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Cartagena </a:t>
            </a:r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en-US" sz="3600" b="1" dirty="0" smtClean="0">
                <a:solidFill>
                  <a:schemeClr val="tx2">
                    <a:lumMod val="50000"/>
                  </a:schemeClr>
                </a:solidFill>
              </a:rPr>
              <a:t>Urban Royal</a:t>
            </a:r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sz="28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endParaRPr 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34E40-A69D-42AE-82AA-2A4C24D607C3}" type="slidenum">
              <a:rPr lang="en-US" sz="1600" smtClean="0">
                <a:latin typeface="Candara" pitchFamily="34" charset="0"/>
              </a:rPr>
              <a:pPr/>
              <a:t>7</a:t>
            </a:fld>
            <a:endParaRPr lang="en-US" sz="1600" dirty="0">
              <a:latin typeface="Candar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1371600"/>
            <a:ext cx="40386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Trip </a:t>
            </a:r>
            <a:r>
              <a:rPr lang="en-US" sz="2000" dirty="0" smtClean="0"/>
              <a:t>Advisor Link: Click Me</a:t>
            </a:r>
          </a:p>
          <a:p>
            <a:endParaRPr lang="en-US" sz="2000" dirty="0"/>
          </a:p>
          <a:p>
            <a:r>
              <a:rPr lang="en-US" sz="2000" dirty="0"/>
              <a:t>Room Types &amp; Price/Night : </a:t>
            </a:r>
          </a:p>
          <a:p>
            <a:endParaRPr lang="en-US" sz="2000" dirty="0"/>
          </a:p>
          <a:p>
            <a:pPr marL="342900" indent="-342900">
              <a:buFont typeface="Wingdings" charset="2"/>
              <a:buChar char="²"/>
            </a:pPr>
            <a:r>
              <a:rPr lang="en-US" sz="2000" dirty="0"/>
              <a:t>1 Double - </a:t>
            </a:r>
            <a:r>
              <a:rPr lang="en-US" sz="2000" dirty="0" smtClean="0"/>
              <a:t>$115 (34 </a:t>
            </a:r>
            <a:r>
              <a:rPr lang="en-US" sz="2000" dirty="0"/>
              <a:t>available)</a:t>
            </a:r>
          </a:p>
          <a:p>
            <a:pPr marL="342900" indent="-342900">
              <a:buFont typeface="Wingdings" charset="2"/>
              <a:buChar char="²"/>
            </a:pPr>
            <a:r>
              <a:rPr lang="en-US" sz="2000" dirty="0"/>
              <a:t>2 Singles - </a:t>
            </a:r>
            <a:r>
              <a:rPr lang="en-US" sz="2000" dirty="0" smtClean="0"/>
              <a:t>$115 (8 </a:t>
            </a:r>
            <a:r>
              <a:rPr lang="en-US" sz="2000" dirty="0"/>
              <a:t>available)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4191000"/>
            <a:ext cx="3020276" cy="19631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95800" y="1752600"/>
            <a:ext cx="3619610" cy="19821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1000" y="4557702"/>
            <a:ext cx="2810744" cy="18361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49219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400" y="0"/>
            <a:ext cx="89916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GSB Colombia!</a:t>
            </a:r>
          </a:p>
          <a:p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Cartagena </a:t>
            </a:r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en-US" sz="3600" b="1" dirty="0" err="1" smtClean="0">
                <a:solidFill>
                  <a:schemeClr val="tx2">
                    <a:lumMod val="50000"/>
                  </a:schemeClr>
                </a:solidFill>
              </a:rPr>
              <a:t>Delirio</a:t>
            </a:r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sz="28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endParaRPr 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34E40-A69D-42AE-82AA-2A4C24D607C3}" type="slidenum">
              <a:rPr lang="en-US" sz="1600" smtClean="0">
                <a:latin typeface="Candara" pitchFamily="34" charset="0"/>
              </a:rPr>
              <a:pPr/>
              <a:t>8</a:t>
            </a:fld>
            <a:endParaRPr lang="en-US" sz="1600" dirty="0">
              <a:latin typeface="Candar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1371600"/>
            <a:ext cx="40386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Trip </a:t>
            </a:r>
            <a:r>
              <a:rPr lang="en-US" sz="2000" dirty="0" smtClean="0"/>
              <a:t>Advisor Link: Click Me</a:t>
            </a:r>
          </a:p>
          <a:p>
            <a:endParaRPr lang="en-US" sz="2000" dirty="0"/>
          </a:p>
          <a:p>
            <a:r>
              <a:rPr lang="en-US" sz="2000" dirty="0"/>
              <a:t>Room Types &amp; Price/Night : </a:t>
            </a:r>
          </a:p>
          <a:p>
            <a:endParaRPr lang="en-US" sz="2000" dirty="0"/>
          </a:p>
          <a:p>
            <a:pPr marL="342900" indent="-342900">
              <a:buFont typeface="Wingdings" charset="2"/>
              <a:buChar char="²"/>
            </a:pPr>
            <a:r>
              <a:rPr lang="en-US" sz="2000" dirty="0"/>
              <a:t>1 Double - </a:t>
            </a:r>
            <a:r>
              <a:rPr lang="en-US" sz="2000" dirty="0" smtClean="0"/>
              <a:t>$146 </a:t>
            </a:r>
            <a:r>
              <a:rPr lang="en-US" sz="2000" dirty="0"/>
              <a:t>(</a:t>
            </a:r>
            <a:r>
              <a:rPr lang="en-US" sz="2000" dirty="0" smtClean="0"/>
              <a:t>16 </a:t>
            </a:r>
            <a:r>
              <a:rPr lang="en-US" sz="2000" dirty="0"/>
              <a:t>available)</a:t>
            </a:r>
          </a:p>
          <a:p>
            <a:pPr marL="342900" indent="-342900">
              <a:buFont typeface="Wingdings" charset="2"/>
              <a:buChar char="²"/>
            </a:pPr>
            <a:r>
              <a:rPr lang="en-US" sz="2000" dirty="0"/>
              <a:t>2 Singles - </a:t>
            </a:r>
            <a:r>
              <a:rPr lang="en-US" sz="2000" dirty="0" smtClean="0"/>
              <a:t>$146 (6 </a:t>
            </a:r>
            <a:r>
              <a:rPr lang="en-US" sz="2000" dirty="0"/>
              <a:t>available)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0" y="3886199"/>
            <a:ext cx="2743200" cy="27481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19600" y="1752600"/>
            <a:ext cx="3567898" cy="19821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1000" y="4309213"/>
            <a:ext cx="3505200" cy="19473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71250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400" y="0"/>
            <a:ext cx="89916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GSB Colombia!</a:t>
            </a:r>
          </a:p>
          <a:p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Cartagena </a:t>
            </a:r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en-US" sz="3600" b="1" dirty="0" err="1" smtClean="0">
                <a:solidFill>
                  <a:schemeClr val="tx2">
                    <a:lumMod val="50000"/>
                  </a:schemeClr>
                </a:solidFill>
              </a:rPr>
              <a:t>Movich</a:t>
            </a:r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sz="28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endParaRPr 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34E40-A69D-42AE-82AA-2A4C24D607C3}" type="slidenum">
              <a:rPr lang="en-US" sz="1600" smtClean="0">
                <a:latin typeface="Candara" pitchFamily="34" charset="0"/>
              </a:rPr>
              <a:pPr/>
              <a:t>9</a:t>
            </a:fld>
            <a:endParaRPr lang="en-US" sz="1600" dirty="0">
              <a:latin typeface="Candar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1371600"/>
            <a:ext cx="403860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Trip </a:t>
            </a:r>
            <a:r>
              <a:rPr lang="en-US" sz="2000" dirty="0" smtClean="0"/>
              <a:t>Advisor Link: Click Me</a:t>
            </a:r>
          </a:p>
          <a:p>
            <a:endParaRPr lang="en-US" sz="2000" dirty="0"/>
          </a:p>
          <a:p>
            <a:r>
              <a:rPr lang="en-US" sz="2000" dirty="0"/>
              <a:t>Room Types &amp; Price/Night : </a:t>
            </a:r>
          </a:p>
          <a:p>
            <a:endParaRPr lang="en-US" sz="2000" dirty="0"/>
          </a:p>
          <a:p>
            <a:pPr marL="342900" indent="-342900">
              <a:buFont typeface="Wingdings" charset="2"/>
              <a:buChar char="²"/>
            </a:pPr>
            <a:r>
              <a:rPr lang="en-US" sz="2000" dirty="0"/>
              <a:t>1 Double - </a:t>
            </a:r>
            <a:r>
              <a:rPr lang="en-US" sz="2000" dirty="0" smtClean="0"/>
              <a:t>$160 (30 </a:t>
            </a:r>
            <a:r>
              <a:rPr lang="en-US" sz="2000" dirty="0"/>
              <a:t>available)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0" y="4230484"/>
            <a:ext cx="2743200" cy="20595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19600" y="1371600"/>
            <a:ext cx="3147537" cy="23631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6759" y="4309213"/>
            <a:ext cx="2593681" cy="19473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346632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Custom 1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0070C0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10334</TotalTime>
  <Words>595</Words>
  <Application>Microsoft Macintosh PowerPoint</Application>
  <PresentationFormat>On-screen Show (4:3)</PresentationFormat>
  <Paragraphs>272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Opulent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emcateer</dc:creator>
  <cp:lastModifiedBy>Ashley Edwards</cp:lastModifiedBy>
  <cp:revision>72</cp:revision>
  <cp:lastPrinted>2014-05-05T00:03:44Z</cp:lastPrinted>
  <dcterms:created xsi:type="dcterms:W3CDTF">2013-04-22T14:26:46Z</dcterms:created>
  <dcterms:modified xsi:type="dcterms:W3CDTF">2014-05-05T00:08:09Z</dcterms:modified>
</cp:coreProperties>
</file>